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09A45-8F64-43CF-9FDB-EAB0FC06F5E3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34E0D-E65D-4885-AE07-E5AE0A0B28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8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1EBA-3B3E-FD43-CAE1-9CBC87DFE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4B2C1-D6EB-D3D5-17DA-8C170A37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B8356-83B8-A424-C37C-D5E4AFC5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DD61-6823-1116-D9D4-99872C4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35CCF-C017-55D2-1403-25120356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54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1F5C-6D4C-1176-710C-77C5ADF9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2B0DE-C7C9-ED81-D9B6-06E271E8D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2B203-8BDB-F699-E85A-1B911794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B6EB-A4B6-1AED-8312-FDCCE51F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3DE6C-7982-C983-5B32-C153CA70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3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42D86-7BA1-FE47-5C45-89F9A6AAE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19F1C-85D1-8415-5324-F1D37E816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F1B7F-A66A-7954-5254-5B5726C0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B6A3-B6C7-062A-6D9B-496DADF7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AEEB-B38A-646F-1B1D-DAE8089B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42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D5A8-FC3D-C21E-6183-7A7B2C79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305-2C50-5574-8876-8D612A211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2D51F-E114-8819-A3AA-EBA98864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2AB9A-190E-BC44-8B77-F42723F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D4CF-668C-DF13-D8C0-12756250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19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6086-13E8-F99D-6AAD-E7B84317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75A8-E3E2-E0F0-5D45-C13CE9C5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60D6-30BF-B0E8-8061-16C3C005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31883-5C01-9BB9-3456-385D3AD0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E412F-7135-3BB7-5E2C-4AACA5AF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11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6D74-0E7F-A048-3931-D02DA36D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0A78-7C11-04A0-8AED-967B8A9CE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B52D5-9AAC-F5D3-2EED-EB4B1494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BBFE8-B98D-442C-091D-E3DAA022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E388E-8DFB-EF0D-D735-4541349F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154D3-DABB-C960-8201-5CB455A1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8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7FB-AAAE-9A5B-4757-0F189715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6ADC7-06BA-6557-C1A5-D0FB0AF5C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392AF-A50C-BD15-1DBB-0FE5E9C67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A041C-5B61-BDC6-6D9B-8191BDEB3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A6D6A-BAB6-2F1A-78C9-86C1CAB8E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2806D4-70F4-8F62-91C0-C6BFA286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AEF2-701B-80BC-0FE6-99CADC9B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632A4-AA2B-355A-A818-BA27F4B4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31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0EAA-D9CA-AEAC-B928-AA13134E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9D9B0-90BC-46C7-7DDD-1C3693E5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22B84-6815-1F78-F085-FCE6F0F3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663E7-49AD-FC90-9E60-D2ED1A08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64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D70E5-F73B-C688-1E89-B6299F2C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5D9B-4133-7EDF-2760-251CD80F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86F3E-DC05-3EE8-B13A-4C9138F8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88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4311-80F5-A9C0-BFE9-F2A70B3B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2EB84-86B0-F3B9-5DAC-A0573C88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62CE2-9201-CE3D-D51A-A35AD3E0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88209-C708-26E3-7FA8-E4CB99E4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12816-A469-B8BC-2C4D-8A03762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08479-3509-516E-77A6-7955C39A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1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AF81-89AF-E062-241E-17668D54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C720B-9FCC-A2A5-383F-B2424278D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D3A77-48F6-5C3B-6345-EBDC781C5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22AAE-99EB-5B79-7D80-963D3D60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4109F-F21C-2835-5A47-57132715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F8C36-ECFA-9F4E-ED92-1F26192B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27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566B5-BCF1-B866-1441-C25AE1CA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C3A50-8E82-9631-C981-52296E3AA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97185-926E-177E-CB4A-28090E46B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3E5E9-19D3-4239-A0DA-CF1E307AC33E}" type="datetimeFigureOut">
              <a:rPr lang="en-IN" smtClean="0"/>
              <a:t>19-03-2023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D7002-8FA8-4A49-9C82-78FD7B7B3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952F9-2B3E-4C94-B6FD-96EB941AE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BAE11-576D-480B-B7AE-8824058C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25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uardian.com/commentisfree/2022/nov/13/poland-russia-defeat-ukraine-western-europe" TargetMode="External"/><Relationship Id="rId3" Type="http://schemas.openxmlformats.org/officeDocument/2006/relationships/hyperlink" Target="https://youtu.be/VsjYyxd_LaU" TargetMode="External"/><Relationship Id="rId7" Type="http://schemas.openxmlformats.org/officeDocument/2006/relationships/hyperlink" Target="https://www.theguardian.com/commentisfree/2023/mar/02/europe-ukrainians-dead-heroes-putin" TargetMode="External"/><Relationship Id="rId2" Type="http://schemas.openxmlformats.org/officeDocument/2006/relationships/hyperlink" Target="https://youtu.be/3oHXpWIvIB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commentisfree/2023/feb/19/the-observer-view-on-the-war-in-ukraine-one-year-on-an-even-more-dangerous-phase-may-await" TargetMode="External"/><Relationship Id="rId5" Type="http://schemas.openxmlformats.org/officeDocument/2006/relationships/hyperlink" Target="https://www.theguardian.com/commentisfree/2023/feb/23/the-guardian-view-on-war-in-ukraine-reshaping-the-world" TargetMode="External"/><Relationship Id="rId4" Type="http://schemas.openxmlformats.org/officeDocument/2006/relationships/hyperlink" Target="https://radimrehurek.com/gensim/models/ldamulticore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AFB5E-110D-CE5A-3067-DF8321C92444}"/>
              </a:ext>
            </a:extLst>
          </p:cNvPr>
          <p:cNvSpPr txBox="1"/>
          <p:nvPr/>
        </p:nvSpPr>
        <p:spPr>
          <a:xfrm>
            <a:off x="4209826" y="1109512"/>
            <a:ext cx="6568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Topic Modelling Using LDA</a:t>
            </a:r>
          </a:p>
        </p:txBody>
      </p:sp>
    </p:spTree>
    <p:extLst>
      <p:ext uri="{BB962C8B-B14F-4D97-AF65-F5344CB8AC3E}">
        <p14:creationId xmlns:p14="http://schemas.microsoft.com/office/powerpoint/2010/main" val="4236742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35C01-33D0-12A0-9382-4A3E976D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53"/>
            <a:ext cx="7858125" cy="113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565AD-21D0-7BFD-49C4-0EF5B0DB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728"/>
            <a:ext cx="12192000" cy="5389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586B1-C8F4-A470-2684-47BC1324E5CD}"/>
              </a:ext>
            </a:extLst>
          </p:cNvPr>
          <p:cNvSpPr txBox="1"/>
          <p:nvPr/>
        </p:nvSpPr>
        <p:spPr>
          <a:xfrm>
            <a:off x="8378890" y="522514"/>
            <a:ext cx="332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The Findings</a:t>
            </a:r>
          </a:p>
        </p:txBody>
      </p:sp>
    </p:spTree>
    <p:extLst>
      <p:ext uri="{BB962C8B-B14F-4D97-AF65-F5344CB8AC3E}">
        <p14:creationId xmlns:p14="http://schemas.microsoft.com/office/powerpoint/2010/main" val="200016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3C2F-1B78-2562-DF63-FCD40E78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26" y="995752"/>
            <a:ext cx="4524375" cy="89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1F425-1B41-07CC-A52C-5D261BBC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6" y="2395148"/>
            <a:ext cx="77343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7FC0F-4AF3-B224-5A6E-D594D525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4775" cy="2019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6D297F-C58D-DC36-4A31-3555F90B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85" y="1154080"/>
            <a:ext cx="530542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71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F25B9-A194-8582-91A5-FCD4F322351A}"/>
              </a:ext>
            </a:extLst>
          </p:cNvPr>
          <p:cNvSpPr txBox="1"/>
          <p:nvPr/>
        </p:nvSpPr>
        <p:spPr>
          <a:xfrm>
            <a:off x="3007568" y="358516"/>
            <a:ext cx="467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96F9-89DB-3277-1A09-1396A6994B9D}"/>
              </a:ext>
            </a:extLst>
          </p:cNvPr>
          <p:cNvSpPr txBox="1"/>
          <p:nvPr/>
        </p:nvSpPr>
        <p:spPr>
          <a:xfrm>
            <a:off x="1138335" y="1698170"/>
            <a:ext cx="97691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https://youtu.be/3oHXpWIvIBs</a:t>
            </a:r>
            <a:r>
              <a:rPr lang="en-IN" dirty="0"/>
              <a:t> - Analytics Vidya Data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https://youtu.be/VsjYyxd_LaU</a:t>
            </a:r>
            <a:r>
              <a:rPr lang="en-IN" dirty="0"/>
              <a:t> - Yashvi Patel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https://radimrehurek.com/gensim/models/ldamulticore.html</a:t>
            </a:r>
            <a:r>
              <a:rPr lang="en-IN" dirty="0"/>
              <a:t> - </a:t>
            </a:r>
            <a:r>
              <a:rPr lang="en-IN" dirty="0" err="1"/>
              <a:t>Gensim</a:t>
            </a:r>
            <a:r>
              <a:rPr lang="en-IN" dirty="0"/>
              <a:t>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https://www.theguardian.com/commentisfree/2023/feb/23/the-guardian-view-on-war-in-ukraine-reshaping-the-world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https://www.theguardian.com/commentisfree/2023/feb/19/the-observer-view-on-the-war-in-ukraine-one-year-on-an-even-more-dangerous-phase-may-await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https://www.theguardian.com/commentisfree/2023/mar/02/europe-ukrainians-dead-heroes-putin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8"/>
              </a:rPr>
              <a:t>https://www.theguardian.com/commentisfree/2022/nov/13/poland-russia-defeat-ukraine-western-europe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03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8CE1D-D054-BDEB-7AAF-4742B531464F}"/>
              </a:ext>
            </a:extLst>
          </p:cNvPr>
          <p:cNvSpPr txBox="1"/>
          <p:nvPr/>
        </p:nvSpPr>
        <p:spPr>
          <a:xfrm>
            <a:off x="4631094" y="1056879"/>
            <a:ext cx="6494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What is Topic Modelling?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3731F-4C04-95C7-4691-56B77347FE57}"/>
              </a:ext>
            </a:extLst>
          </p:cNvPr>
          <p:cNvSpPr txBox="1"/>
          <p:nvPr/>
        </p:nvSpPr>
        <p:spPr>
          <a:xfrm>
            <a:off x="463422" y="2463282"/>
            <a:ext cx="11429999" cy="28623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Topic modeling is a method for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unsupervised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classification of documents, similar to clustering on numeric data, which finds some natural groups of items (topics) even when we’re not sure what we’re looking for.</a:t>
            </a: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Topic modeling provides methods for automatically organizing, understanding, searching, and summarizing large electronic archives.</a:t>
            </a:r>
          </a:p>
          <a:p>
            <a:pPr algn="l"/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can help with the following: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discovering the hidden themes in the collection.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classifying the documents into the discovered themes.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using the classification to organize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and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summarize.</a:t>
            </a:r>
          </a:p>
        </p:txBody>
      </p:sp>
    </p:spTree>
    <p:extLst>
      <p:ext uri="{BB962C8B-B14F-4D97-AF65-F5344CB8AC3E}">
        <p14:creationId xmlns:p14="http://schemas.microsoft.com/office/powerpoint/2010/main" val="293447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63D71-7159-A769-44EA-A2396CA00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5B84E-7574-9961-38D6-0C3505467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1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CB9DF9-857C-399E-DF16-0F860AC18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0"/>
          <a:stretch/>
        </p:blipFill>
        <p:spPr>
          <a:xfrm>
            <a:off x="0" y="3429000"/>
            <a:ext cx="6173755" cy="3472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BA30E-4CBB-3BF1-1A77-7D82C32A97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7" b="15510"/>
          <a:stretch/>
        </p:blipFill>
        <p:spPr>
          <a:xfrm>
            <a:off x="6095998" y="3429000"/>
            <a:ext cx="60960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46FDE-1642-423F-8269-D63E46623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F15DB-0D54-0A6A-C55F-B80D969A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4"/>
          <a:stretch/>
        </p:blipFill>
        <p:spPr>
          <a:xfrm>
            <a:off x="6096000" y="0"/>
            <a:ext cx="6096000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96D92-344F-3753-D493-813945E1D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0" y="3428999"/>
            <a:ext cx="6096000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41D00-A8EB-9F53-8BD7-F6EA6329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/>
          <a:stretch/>
        </p:blipFill>
        <p:spPr>
          <a:xfrm>
            <a:off x="6096000" y="3428998"/>
            <a:ext cx="6096000" cy="34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19FE77-6A1F-1DD7-F1D5-7C620BC39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5" b="32038"/>
          <a:stretch/>
        </p:blipFill>
        <p:spPr>
          <a:xfrm>
            <a:off x="6943530" y="5486400"/>
            <a:ext cx="44009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DCD13-7D4C-8572-FB95-1F90FA815F79}"/>
              </a:ext>
            </a:extLst>
          </p:cNvPr>
          <p:cNvSpPr txBox="1"/>
          <p:nvPr/>
        </p:nvSpPr>
        <p:spPr>
          <a:xfrm>
            <a:off x="6382138" y="412494"/>
            <a:ext cx="41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78E0B-A70B-8E51-CB76-612A55FE776E}"/>
              </a:ext>
            </a:extLst>
          </p:cNvPr>
          <p:cNvSpPr txBox="1"/>
          <p:nvPr/>
        </p:nvSpPr>
        <p:spPr>
          <a:xfrm>
            <a:off x="4357398" y="1427584"/>
            <a:ext cx="768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Recent 4 newspaper editorial based on Russia – Ukraine war has been taken from the newspaper </a:t>
            </a:r>
            <a:r>
              <a:rPr lang="en-IN" sz="2400" b="1" dirty="0"/>
              <a:t>The Guardian</a:t>
            </a:r>
            <a:r>
              <a:rPr lang="en-IN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D0D0D-AA15-07FA-3112-888090A3E336}"/>
              </a:ext>
            </a:extLst>
          </p:cNvPr>
          <p:cNvSpPr txBox="1"/>
          <p:nvPr/>
        </p:nvSpPr>
        <p:spPr>
          <a:xfrm>
            <a:off x="381000" y="3247054"/>
            <a:ext cx="11429999" cy="23083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British daily </a:t>
            </a:r>
            <a:r>
              <a:rPr lang="en-US" dirty="0">
                <a:latin typeface="Arial" panose="020B0604020202020204" pitchFamily="34" charset="0"/>
              </a:rPr>
              <a:t>newspaper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was founded in 1821 as </a:t>
            </a:r>
            <a:r>
              <a:rPr lang="en-US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Manchester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changed its name in 1959. Along with its sister papers, </a:t>
            </a:r>
            <a:r>
              <a:rPr lang="en-US" i="1" dirty="0">
                <a:latin typeface="Arial" panose="020B0604020202020204" pitchFamily="34" charset="0"/>
              </a:rPr>
              <a:t>The</a:t>
            </a:r>
            <a:r>
              <a:rPr lang="en-US" i="1" dirty="0">
                <a:solidFill>
                  <a:srgbClr val="3366CC"/>
                </a:solidFill>
                <a:latin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</a:rPr>
              <a:t>Observer</a:t>
            </a:r>
            <a:r>
              <a:rPr lang="en-US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 </a:t>
            </a:r>
            <a:r>
              <a:rPr lang="en-US" i="1" dirty="0">
                <a:latin typeface="Arial" panose="020B0604020202020204" pitchFamily="34" charset="0"/>
              </a:rPr>
              <a:t>The Guardian Weekly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dirty="0">
                <a:effectLst/>
                <a:latin typeface="Arial" panose="020B0604020202020204" pitchFamily="34" charset="0"/>
              </a:rPr>
              <a:t>The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part of the </a:t>
            </a:r>
            <a:r>
              <a:rPr lang="en-US" b="1" dirty="0">
                <a:latin typeface="Arial" panose="020B0604020202020204" pitchFamily="34" charset="0"/>
              </a:rPr>
              <a:t>Guardian Media Group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owned by the </a:t>
            </a:r>
            <a:r>
              <a:rPr lang="en-US" b="1" dirty="0">
                <a:latin typeface="Arial" panose="020B0604020202020204" pitchFamily="34" charset="0"/>
              </a:rPr>
              <a:t>Scott Trust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The trust was created in 1936 to "secure the financial and editorial independence of 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perpetuity and to safeguard the journalistic freedom and liberal values of 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free from commercial or political interference". The trust was converted into a </a:t>
            </a:r>
            <a:r>
              <a:rPr lang="en-US" dirty="0">
                <a:latin typeface="Arial" panose="020B0604020202020204" pitchFamily="34" charset="0"/>
              </a:rPr>
              <a:t>limited company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2008, with a constitution written so as to maintain for </a:t>
            </a:r>
            <a:r>
              <a:rPr lang="en-US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Guardian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same protections as were built into the structure of the Scott Trust by its creators. Profits are reinvested in its journalism rather than distributed to owners or </a:t>
            </a:r>
            <a:r>
              <a:rPr lang="en-US" dirty="0">
                <a:latin typeface="Arial" panose="020B0604020202020204" pitchFamily="34" charset="0"/>
              </a:rPr>
              <a:t>shareholders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is considered a </a:t>
            </a:r>
            <a:r>
              <a:rPr lang="en-US" dirty="0">
                <a:latin typeface="Arial" panose="020B0604020202020204" pitchFamily="34" charset="0"/>
              </a:rPr>
              <a:t>newspaper of record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UK.</a:t>
            </a:r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66338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99C25-A703-1F2B-6628-819E2F19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209"/>
            <a:ext cx="12192000" cy="501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72327-63A9-A6D3-C0EF-67319DF1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6645"/>
            <a:ext cx="3924300" cy="409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18CF1-BF86-E5B7-6D0A-50C086A9C20B}"/>
              </a:ext>
            </a:extLst>
          </p:cNvPr>
          <p:cNvSpPr txBox="1"/>
          <p:nvPr/>
        </p:nvSpPr>
        <p:spPr>
          <a:xfrm>
            <a:off x="4590661" y="373224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4542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1E940-5C53-4A00-D628-1A4D387D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3" y="858418"/>
            <a:ext cx="11298033" cy="1388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A351B-4011-4B68-9C84-17387614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3" y="2640562"/>
            <a:ext cx="736282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9CB0C-4DCE-6FA9-C277-BC1E9982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83" y="5123282"/>
            <a:ext cx="86391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29DB5-0109-CCD8-AB07-BDB0EFD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90"/>
            <a:ext cx="12192000" cy="382814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DDBDED1-FE92-7ABC-83AE-C55E11182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7750"/>
            <a:ext cx="12192000" cy="175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2"/>
                </a:solidFill>
                <a:latin typeface="Arial" panose="020B0604020202020204" pitchFamily="34" charset="0"/>
              </a:rPr>
              <a:t>The code </a:t>
            </a:r>
            <a:r>
              <a:rPr lang="en-US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id2word = </a:t>
            </a:r>
            <a:r>
              <a:rPr lang="en-US" altLang="en-US" b="1" dirty="0" err="1">
                <a:solidFill>
                  <a:srgbClr val="202122"/>
                </a:solidFill>
                <a:latin typeface="Arial" panose="020B0604020202020204" pitchFamily="34" charset="0"/>
              </a:rPr>
              <a:t>corpora.Dictionary</a:t>
            </a:r>
            <a:r>
              <a:rPr lang="en-US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(clean_data4)</a:t>
            </a:r>
            <a:r>
              <a:rPr lang="en-US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creates a dictionary that maps each unique word in the clean_data4 list to a unique integer ID. </a:t>
            </a:r>
          </a:p>
          <a:p>
            <a:endParaRPr lang="en-US" alt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rgbClr val="202122"/>
                </a:solidFill>
                <a:latin typeface="Arial" panose="020B0604020202020204" pitchFamily="34" charset="0"/>
              </a:rPr>
              <a:t>The </a:t>
            </a:r>
            <a:r>
              <a:rPr lang="en-US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corpus = [id2word.doc2bow(text) for text in clean_data4]</a:t>
            </a:r>
            <a:r>
              <a:rPr lang="en-US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code creates a corpus of documents, where each document is represented as a bag-of-words. Specifically, it creates a list of document-term frequency (DTF) vectors, where each DTF vector is a list of (</a:t>
            </a:r>
            <a:r>
              <a:rPr lang="en-US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word_id</a:t>
            </a:r>
            <a:r>
              <a:rPr lang="en-US" altLang="en-US" dirty="0">
                <a:solidFill>
                  <a:srgbClr val="202122"/>
                </a:solidFill>
                <a:latin typeface="Arial" panose="020B0604020202020204" pitchFamily="34" charset="0"/>
              </a:rPr>
              <a:t>, count) tuples representing the frequency of each word in the document</a:t>
            </a:r>
            <a:r>
              <a:rPr lang="en-US" altLang="en-US" b="1" i="1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54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77749-344B-0F11-15D9-0A0A6D2A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90500"/>
            <a:ext cx="100774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3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491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SAMBHU MUKHERJEE</dc:creator>
  <cp:lastModifiedBy>SAMBHU MUKHERJEE</cp:lastModifiedBy>
  <cp:revision>3</cp:revision>
  <dcterms:created xsi:type="dcterms:W3CDTF">2023-03-18T15:42:11Z</dcterms:created>
  <dcterms:modified xsi:type="dcterms:W3CDTF">2023-03-19T06:39:25Z</dcterms:modified>
</cp:coreProperties>
</file>